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2E8"/>
    <a:srgbClr val="EE0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9375" y="5859145"/>
            <a:ext cx="72434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论文地址：https://arxiv.org/abs/2103.14030</a:t>
            </a:r>
            <a:endParaRPr lang="zh-CN" altLang="en-US"/>
          </a:p>
          <a:p>
            <a:r>
              <a:rPr lang="zh-CN" altLang="en-US"/>
              <a:t>源码地址：https://github.com/microsoft/Swin-Transformer</a:t>
            </a:r>
            <a:endParaRPr lang="zh-CN" altLang="en-US"/>
          </a:p>
          <a:p>
            <a:r>
              <a:rPr lang="zh-CN" altLang="en-US"/>
              <a:t>博文地址：https://blog.csdn.net/qq_37541097/article/details/121119988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" y="1223010"/>
            <a:ext cx="11414760" cy="44119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92295" y="353695"/>
            <a:ext cx="34067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</a:rPr>
              <a:t>SwinTransformer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476250"/>
            <a:ext cx="11833225" cy="6289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0"/>
            <a:ext cx="7517130" cy="64376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59980" y="476250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将用于划分的黄色线框往右下角挪两个</a:t>
            </a:r>
            <a:r>
              <a:rPr lang="zh-CN" altLang="en-US"/>
              <a:t>格子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45" y="939165"/>
            <a:ext cx="6129655" cy="49803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28365" y="981075"/>
            <a:ext cx="74377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但是这样的话就会有一个问题，对于划分之后的特征图，由于周围的</a:t>
            </a:r>
            <a:r>
              <a:rPr lang="en-US" altLang="zh-CN"/>
              <a:t>window</a:t>
            </a:r>
            <a:r>
              <a:rPr lang="zh-CN" altLang="en-US"/>
              <a:t>并不是</a:t>
            </a:r>
            <a:r>
              <a:rPr lang="en-US" altLang="zh-CN"/>
              <a:t>4</a:t>
            </a:r>
            <a:r>
              <a:rPr lang="zh-CN" altLang="en-US"/>
              <a:t>×</a:t>
            </a:r>
            <a:r>
              <a:rPr lang="en-US" altLang="zh-CN"/>
              <a:t>4</a:t>
            </a:r>
            <a:r>
              <a:rPr lang="zh-CN" altLang="en-US"/>
              <a:t>的，都比较小，如果想继续进行并行运算，就必须</a:t>
            </a:r>
            <a:endParaRPr lang="zh-CN" altLang="en-US"/>
          </a:p>
          <a:p>
            <a:r>
              <a:rPr lang="zh-CN" altLang="en-US"/>
              <a:t>将这些比较小的，全部都填充成</a:t>
            </a:r>
            <a:r>
              <a:rPr lang="en-US" altLang="zh-CN"/>
              <a:t>4</a:t>
            </a:r>
            <a:r>
              <a:rPr lang="zh-CN" altLang="en-US"/>
              <a:t>×</a:t>
            </a:r>
            <a:r>
              <a:rPr lang="en-US" altLang="zh-CN"/>
              <a:t>4</a:t>
            </a:r>
            <a:r>
              <a:rPr lang="zh-CN" altLang="en-US"/>
              <a:t>大小的</a:t>
            </a:r>
            <a:r>
              <a:rPr lang="en-US" altLang="zh-CN"/>
              <a:t>window</a:t>
            </a:r>
            <a:r>
              <a:rPr lang="zh-CN" altLang="en-US"/>
              <a:t>，但是这样</a:t>
            </a:r>
            <a:r>
              <a:rPr lang="zh-CN" altLang="en-US"/>
              <a:t>又会增</a:t>
            </a:r>
            <a:endParaRPr lang="zh-CN" altLang="en-US"/>
          </a:p>
          <a:p>
            <a:r>
              <a:rPr lang="zh-CN" altLang="en-US"/>
              <a:t>加运算量，</a:t>
            </a:r>
            <a:r>
              <a:rPr lang="zh-CN" altLang="en-US"/>
              <a:t>这该咋办呢？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" y="855345"/>
            <a:ext cx="2635250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6515" y="0"/>
            <a:ext cx="7681595" cy="34556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9075" y="542925"/>
            <a:ext cx="36988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针对上一页</a:t>
            </a:r>
            <a:r>
              <a:rPr lang="en-US" altLang="zh-CN"/>
              <a:t>ppt</a:t>
            </a:r>
            <a:r>
              <a:rPr lang="zh-CN" altLang="en-US"/>
              <a:t>作者相出了这样</a:t>
            </a:r>
            <a:r>
              <a:rPr lang="zh-CN" altLang="en-US"/>
              <a:t>一种</a:t>
            </a:r>
            <a:endParaRPr lang="zh-CN" altLang="en-US"/>
          </a:p>
          <a:p>
            <a:r>
              <a:rPr lang="zh-CN" altLang="en-US"/>
              <a:t>方法：将这些小的</a:t>
            </a:r>
            <a:r>
              <a:rPr lang="en-US" altLang="zh-CN"/>
              <a:t>window</a:t>
            </a:r>
            <a:r>
              <a:rPr lang="zh-CN" altLang="en-US"/>
              <a:t>进行</a:t>
            </a:r>
            <a:r>
              <a:rPr lang="zh-CN" altLang="en-US"/>
              <a:t>平移</a:t>
            </a:r>
            <a:endParaRPr lang="zh-CN" altLang="en-US"/>
          </a:p>
          <a:p>
            <a:r>
              <a:rPr lang="zh-CN" altLang="en-US"/>
              <a:t>然后拼接成</a:t>
            </a:r>
            <a:r>
              <a:rPr lang="en-US" altLang="zh-CN"/>
              <a:t>4</a:t>
            </a:r>
            <a:r>
              <a:rPr lang="zh-CN" altLang="en-US"/>
              <a:t>×</a:t>
            </a:r>
            <a:r>
              <a:rPr lang="en-US" altLang="zh-CN"/>
              <a:t>4</a:t>
            </a:r>
            <a:r>
              <a:rPr lang="zh-CN" altLang="en-US"/>
              <a:t>的</a:t>
            </a:r>
            <a:r>
              <a:rPr lang="en-US" altLang="zh-CN"/>
              <a:t>window</a:t>
            </a:r>
            <a:r>
              <a:rPr lang="zh-CN" altLang="en-US"/>
              <a:t>，</a:t>
            </a:r>
            <a:r>
              <a:rPr lang="zh-CN" altLang="en-US"/>
              <a:t>然后再</a:t>
            </a:r>
            <a:endParaRPr lang="zh-CN" altLang="en-US"/>
          </a:p>
          <a:p>
            <a:r>
              <a:rPr lang="zh-CN" altLang="en-US"/>
              <a:t>进行</a:t>
            </a:r>
            <a:r>
              <a:rPr lang="zh-CN" altLang="en-US"/>
              <a:t>运算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4476115"/>
            <a:ext cx="4719955" cy="2181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90" y="4109085"/>
            <a:ext cx="5735955" cy="27489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760" y="0"/>
            <a:ext cx="9159240" cy="4389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571500"/>
            <a:ext cx="29825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但是这样做依然有一些问题，本来</a:t>
            </a:r>
            <a:r>
              <a:rPr lang="zh-CN" altLang="en-US"/>
              <a:t>并不相邻的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8</a:t>
            </a:r>
            <a:endParaRPr lang="en-US" altLang="zh-CN"/>
          </a:p>
          <a:p>
            <a:r>
              <a:rPr lang="zh-CN" altLang="en-US"/>
              <a:t>现在要直接学习</a:t>
            </a:r>
            <a:r>
              <a:rPr lang="zh-CN" altLang="en-US"/>
              <a:t>注意力分数？</a:t>
            </a:r>
            <a:endParaRPr lang="zh-CN" altLang="en-US"/>
          </a:p>
          <a:p>
            <a:r>
              <a:rPr lang="zh-CN" altLang="en-US"/>
              <a:t>这肯定有问题啊，所以我们希望在这种区域内可以单独去计算小区域的</a:t>
            </a:r>
            <a:r>
              <a:rPr lang="en-US" altLang="zh-CN"/>
              <a:t>MSA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925830" y="4791075"/>
            <a:ext cx="105397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其实对于这一张图，他在</a:t>
            </a:r>
            <a:r>
              <a:rPr lang="en-US" altLang="zh-CN"/>
              <a:t>layer l </a:t>
            </a:r>
            <a:r>
              <a:rPr lang="zh-CN" altLang="en-US"/>
              <a:t>的时候进行</a:t>
            </a:r>
            <a:r>
              <a:rPr lang="en-US" altLang="zh-CN"/>
              <a:t>MSA</a:t>
            </a:r>
            <a:r>
              <a:rPr lang="zh-CN" altLang="en-US"/>
              <a:t>的区域和</a:t>
            </a:r>
            <a:r>
              <a:rPr lang="en-US" altLang="zh-CN"/>
              <a:t> layer l+1 </a:t>
            </a:r>
            <a:r>
              <a:rPr lang="zh-CN" altLang="en-US"/>
              <a:t>层的</a:t>
            </a:r>
            <a:r>
              <a:rPr lang="en-US" altLang="zh-CN"/>
              <a:t>MSA</a:t>
            </a:r>
            <a:r>
              <a:rPr lang="zh-CN" altLang="en-US"/>
              <a:t>区域没有任何不同，</a:t>
            </a:r>
            <a:r>
              <a:rPr lang="zh-CN" altLang="en-US"/>
              <a:t>不太好，</a:t>
            </a:r>
            <a:endParaRPr lang="zh-CN" altLang="en-US"/>
          </a:p>
          <a:p>
            <a:r>
              <a:rPr lang="zh-CN" altLang="en-US"/>
              <a:t>下一张图就可以看到窗口交叉的</a:t>
            </a:r>
            <a:r>
              <a:rPr lang="zh-CN" altLang="en-US"/>
              <a:t>现象了。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2405"/>
            <a:ext cx="12199620" cy="59969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74290"/>
            <a:ext cx="6368415" cy="2740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23950"/>
            <a:ext cx="3581400" cy="110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160" y="2507615"/>
            <a:ext cx="3706495" cy="2839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81475" y="1608455"/>
            <a:ext cx="7190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这里窗口取</a:t>
            </a:r>
            <a:r>
              <a:rPr lang="en-US" altLang="zh-CN"/>
              <a:t>3</a:t>
            </a:r>
            <a:r>
              <a:rPr lang="zh-CN" altLang="en-US"/>
              <a:t>×</a:t>
            </a:r>
            <a:r>
              <a:rPr lang="en-US" altLang="zh-CN"/>
              <a:t>3</a:t>
            </a:r>
            <a:r>
              <a:rPr lang="zh-CN" altLang="en-US"/>
              <a:t>，然后</a:t>
            </a:r>
            <a:r>
              <a:rPr lang="en-US" altLang="zh-CN"/>
              <a:t>3/2</a:t>
            </a:r>
            <a:r>
              <a:rPr lang="zh-CN" altLang="en-US"/>
              <a:t>向下取整为</a:t>
            </a:r>
            <a:r>
              <a:rPr lang="en-US" altLang="zh-CN"/>
              <a:t>1</a:t>
            </a:r>
            <a:r>
              <a:rPr lang="zh-CN" altLang="en-US"/>
              <a:t>，因此平移的时候移动</a:t>
            </a:r>
            <a:r>
              <a:rPr lang="zh-CN" altLang="en-US"/>
              <a:t>一行一列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3710" y="1851660"/>
            <a:ext cx="4983480" cy="4945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878330"/>
            <a:ext cx="4922520" cy="4892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84670" y="294005"/>
            <a:ext cx="49225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黄色框框起来的是可以直接求</a:t>
            </a:r>
            <a:r>
              <a:rPr lang="en-US" altLang="zh-CN"/>
              <a:t>MSA</a:t>
            </a:r>
            <a:r>
              <a:rPr lang="zh-CN" altLang="en-US"/>
              <a:t>的部分，不需要添加</a:t>
            </a:r>
            <a:r>
              <a:rPr lang="en-US" altLang="zh-CN"/>
              <a:t>Mask</a:t>
            </a:r>
            <a:r>
              <a:rPr lang="zh-CN" altLang="en-US"/>
              <a:t>，从图中可以看出，平移之后的可以直接求</a:t>
            </a:r>
            <a:r>
              <a:rPr lang="en-US" altLang="zh-CN"/>
              <a:t>MSA</a:t>
            </a:r>
            <a:r>
              <a:rPr lang="zh-CN" altLang="en-US"/>
              <a:t>的窗口，涵盖了上一层的</a:t>
            </a:r>
            <a:r>
              <a:rPr lang="en-US" altLang="zh-CN"/>
              <a:t>4</a:t>
            </a:r>
            <a:r>
              <a:rPr lang="zh-CN" altLang="en-US"/>
              <a:t>个窗口的内容，这样就做到了交叉信息，而不是仅仅只在一个窗口中进行</a:t>
            </a:r>
            <a:r>
              <a:rPr lang="zh-CN" altLang="en-US"/>
              <a:t>信息交互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0" y="1424940"/>
            <a:ext cx="6896100" cy="54330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0500" y="31305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位置参数的影响：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84835" y="58928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相对位置偏置：</a:t>
            </a:r>
            <a:endParaRPr lang="zh-CN" altLang="en-US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" y="1297305"/>
            <a:ext cx="11468100" cy="5463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165"/>
            <a:ext cx="4051935" cy="4855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63265" y="2905760"/>
            <a:ext cx="4810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Window Multihead Self Attention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56660" y="3425825"/>
            <a:ext cx="27857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 b="1">
                <a:solidFill>
                  <a:srgbClr val="FF0000"/>
                </a:solidFill>
                <a:sym typeface="+mn-ea"/>
              </a:rPr>
              <a:t>Multihead Self Attention</a:t>
            </a:r>
            <a:endParaRPr lang="zh-CN" altLang="en-US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25" y="-76200"/>
            <a:ext cx="9228455" cy="324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3385185"/>
            <a:ext cx="8034020" cy="28155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0325" y="582930"/>
            <a:ext cx="7696200" cy="2682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579120"/>
            <a:ext cx="12009120" cy="5699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15" y="-57150"/>
            <a:ext cx="4865370" cy="947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410" y="160655"/>
            <a:ext cx="41186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D612E8"/>
                </a:solidFill>
              </a:rPr>
              <a:t>因为这里的参数范围是</a:t>
            </a:r>
            <a:r>
              <a:rPr lang="en-US" altLang="zh-CN">
                <a:solidFill>
                  <a:srgbClr val="D612E8"/>
                </a:solidFill>
              </a:rPr>
              <a:t>-m+1~m-1</a:t>
            </a:r>
            <a:r>
              <a:rPr lang="zh-CN" altLang="en-US">
                <a:solidFill>
                  <a:srgbClr val="D612E8"/>
                </a:solidFill>
              </a:rPr>
              <a:t>的范围</a:t>
            </a:r>
            <a:endParaRPr lang="zh-CN" altLang="en-US">
              <a:solidFill>
                <a:srgbClr val="D612E8"/>
              </a:solidFill>
            </a:endParaRPr>
          </a:p>
          <a:p>
            <a:r>
              <a:rPr lang="zh-CN" altLang="en-US">
                <a:solidFill>
                  <a:srgbClr val="D612E8"/>
                </a:solidFill>
              </a:rPr>
              <a:t>中间总共差了</a:t>
            </a:r>
            <a:r>
              <a:rPr lang="en-US" altLang="zh-CN">
                <a:solidFill>
                  <a:srgbClr val="D612E8"/>
                </a:solidFill>
              </a:rPr>
              <a:t>m-1-(-m+1)+1 = 2m-1</a:t>
            </a:r>
            <a:r>
              <a:rPr lang="zh-CN" altLang="en-US">
                <a:solidFill>
                  <a:srgbClr val="D612E8"/>
                </a:solidFill>
              </a:rPr>
              <a:t>个数</a:t>
            </a:r>
            <a:endParaRPr lang="zh-CN" altLang="en-US">
              <a:solidFill>
                <a:srgbClr val="D612E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335280"/>
            <a:ext cx="11681460" cy="6187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2125980"/>
            <a:ext cx="6941820" cy="4732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975" y="735965"/>
            <a:ext cx="4137660" cy="5897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9995" y="1108075"/>
            <a:ext cx="46755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SwinTransformer</a:t>
            </a:r>
            <a:r>
              <a:rPr lang="zh-CN" altLang="en-US" sz="3200" b="1"/>
              <a:t>网络架构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62915" y="6395720"/>
            <a:ext cx="9004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Layer Normalization</a:t>
            </a:r>
            <a:r>
              <a:rPr lang="zh-CN" altLang="en-US"/>
              <a:t>博文链接：https://blog.csdn.net/qq_37541097/article/details/117653177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8590" y="1104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网络框架</a:t>
            </a:r>
            <a:endParaRPr lang="zh-CN" altLang="en-US" sz="28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2489835"/>
            <a:ext cx="10607040" cy="3520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0990" y="3001010"/>
            <a:ext cx="145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solidFill>
                  <a:srgbClr val="D612E8"/>
                </a:solidFill>
              </a:rPr>
              <a:t>先用</a:t>
            </a:r>
            <a:r>
              <a:rPr lang="en-US" altLang="zh-CN" sz="1000">
                <a:solidFill>
                  <a:srgbClr val="D612E8"/>
                </a:solidFill>
              </a:rPr>
              <a:t>4</a:t>
            </a:r>
            <a:r>
              <a:rPr lang="zh-CN" altLang="en-US" sz="1000">
                <a:solidFill>
                  <a:srgbClr val="D612E8"/>
                </a:solidFill>
              </a:rPr>
              <a:t>×</a:t>
            </a:r>
            <a:r>
              <a:rPr lang="en-US" altLang="zh-CN" sz="1000">
                <a:solidFill>
                  <a:srgbClr val="D612E8"/>
                </a:solidFill>
              </a:rPr>
              <a:t>4</a:t>
            </a:r>
            <a:r>
              <a:rPr lang="zh-CN" altLang="en-US" sz="1000">
                <a:solidFill>
                  <a:srgbClr val="D612E8"/>
                </a:solidFill>
              </a:rPr>
              <a:t>的网格对原图</a:t>
            </a:r>
            <a:endParaRPr lang="zh-CN" altLang="en-US" sz="1000">
              <a:solidFill>
                <a:srgbClr val="D612E8"/>
              </a:solidFill>
            </a:endParaRPr>
          </a:p>
          <a:p>
            <a:r>
              <a:rPr lang="zh-CN" altLang="en-US" sz="1000">
                <a:solidFill>
                  <a:srgbClr val="D612E8"/>
                </a:solidFill>
              </a:rPr>
              <a:t>进行划分，划分出来之</a:t>
            </a:r>
            <a:endParaRPr lang="zh-CN" altLang="en-US" sz="1000">
              <a:solidFill>
                <a:srgbClr val="D612E8"/>
              </a:solidFill>
            </a:endParaRPr>
          </a:p>
          <a:p>
            <a:r>
              <a:rPr lang="zh-CN" altLang="en-US" sz="1000">
                <a:solidFill>
                  <a:srgbClr val="D612E8"/>
                </a:solidFill>
              </a:rPr>
              <a:t>后，就是一个一个的</a:t>
            </a:r>
            <a:endParaRPr lang="zh-CN" altLang="en-US" sz="1000">
              <a:solidFill>
                <a:srgbClr val="D612E8"/>
              </a:solidFill>
            </a:endParaRPr>
          </a:p>
          <a:p>
            <a:r>
              <a:rPr lang="en-US" altLang="zh-CN" sz="1000">
                <a:solidFill>
                  <a:srgbClr val="D612E8"/>
                </a:solidFill>
              </a:rPr>
              <a:t>4</a:t>
            </a:r>
            <a:r>
              <a:rPr lang="zh-CN" altLang="en-US" sz="1000">
                <a:solidFill>
                  <a:srgbClr val="D612E8"/>
                </a:solidFill>
              </a:rPr>
              <a:t>×</a:t>
            </a:r>
            <a:r>
              <a:rPr lang="en-US" altLang="zh-CN" sz="1000">
                <a:solidFill>
                  <a:srgbClr val="D612E8"/>
                </a:solidFill>
              </a:rPr>
              <a:t>4</a:t>
            </a:r>
            <a:r>
              <a:rPr lang="zh-CN" altLang="en-US" sz="1000">
                <a:solidFill>
                  <a:srgbClr val="D612E8"/>
                </a:solidFill>
              </a:rPr>
              <a:t>的小方阵</a:t>
            </a:r>
            <a:endParaRPr lang="zh-CN" altLang="en-US" sz="1000">
              <a:solidFill>
                <a:srgbClr val="D612E8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42000" y="323850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Calibri" panose="020F0502020204030204" charset="0"/>
              </a:rPr>
              <a:t>①</a:t>
            </a:r>
            <a:endParaRPr lang="zh-CN" altLang="en-US">
              <a:latin typeface="Calibri" panose="020F0502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287020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EE0C41"/>
                </a:solidFill>
                <a:latin typeface="Calibri" panose="020F0502020204030204" charset="0"/>
              </a:rPr>
              <a:t>①</a:t>
            </a:r>
            <a:endParaRPr lang="zh-CN" altLang="en-US">
              <a:solidFill>
                <a:srgbClr val="EE0C41"/>
              </a:solidFill>
              <a:latin typeface="Calibri" panose="020F0502020204030204" charset="0"/>
            </a:endParaRPr>
          </a:p>
        </p:txBody>
      </p:sp>
      <p:pic>
        <p:nvPicPr>
          <p:cNvPr id="10" name="图片 9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60" y="632460"/>
            <a:ext cx="9509760" cy="1661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97860" y="37338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EE0C41"/>
                </a:solidFill>
                <a:latin typeface="Calibri" panose="020F0502020204030204" charset="0"/>
              </a:rPr>
              <a:t>②</a:t>
            </a:r>
            <a:endParaRPr lang="zh-CN" altLang="en-US">
              <a:solidFill>
                <a:srgbClr val="EE0C41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1600200"/>
            <a:ext cx="9814560" cy="5128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50740" y="505460"/>
            <a:ext cx="2890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/>
              <a:t>patch merging</a:t>
            </a:r>
            <a:endParaRPr lang="en-US" altLang="zh-CN" sz="3600" b="1"/>
          </a:p>
        </p:txBody>
      </p:sp>
      <p:sp>
        <p:nvSpPr>
          <p:cNvPr id="4" name="文本框 3"/>
          <p:cNvSpPr txBox="1"/>
          <p:nvPr/>
        </p:nvSpPr>
        <p:spPr>
          <a:xfrm>
            <a:off x="8448040" y="505460"/>
            <a:ext cx="3429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作用：进行下采样，通过</a:t>
            </a:r>
            <a:r>
              <a:rPr lang="en-US" altLang="zh-CN"/>
              <a:t>patch merging</a:t>
            </a:r>
            <a:r>
              <a:rPr lang="zh-CN" altLang="en-US"/>
              <a:t>之后高和宽会缩减为原来的一半，并且深度</a:t>
            </a:r>
            <a:r>
              <a:rPr lang="zh-CN" altLang="en-US"/>
              <a:t>会翻倍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8860" y="3247390"/>
            <a:ext cx="7574280" cy="29032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83835" y="377825"/>
            <a:ext cx="16236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/>
              <a:t>W-MSA</a:t>
            </a:r>
            <a:endParaRPr lang="en-US" altLang="zh-CN" sz="3600" b="1"/>
          </a:p>
        </p:txBody>
      </p:sp>
      <p:sp>
        <p:nvSpPr>
          <p:cNvPr id="4" name="文本框 3"/>
          <p:cNvSpPr txBox="1"/>
          <p:nvPr/>
        </p:nvSpPr>
        <p:spPr>
          <a:xfrm>
            <a:off x="1844040" y="1323975"/>
            <a:ext cx="37223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en-US" altLang="zh-CN"/>
              <a:t>MSA</a:t>
            </a:r>
            <a:r>
              <a:rPr lang="zh-CN" altLang="en-US"/>
              <a:t>来说，会对每个</a:t>
            </a:r>
            <a:r>
              <a:rPr lang="en-US" altLang="zh-CN"/>
              <a:t>token</a:t>
            </a:r>
            <a:r>
              <a:rPr lang="zh-CN" altLang="en-US"/>
              <a:t>求出自己的</a:t>
            </a:r>
            <a:r>
              <a:rPr lang="en-US" altLang="zh-CN"/>
              <a:t>QKV</a:t>
            </a:r>
            <a:r>
              <a:rPr lang="zh-CN" altLang="en-US"/>
              <a:t>矩阵，对于单个</a:t>
            </a:r>
            <a:r>
              <a:rPr lang="en-US" altLang="zh-CN"/>
              <a:t>token</a:t>
            </a:r>
            <a:r>
              <a:rPr lang="zh-CN" altLang="en-US"/>
              <a:t>的</a:t>
            </a:r>
            <a:r>
              <a:rPr lang="en-US" altLang="zh-CN"/>
              <a:t>Q</a:t>
            </a:r>
            <a:r>
              <a:rPr lang="zh-CN" altLang="en-US"/>
              <a:t>又会和特征图中的每一个像素的</a:t>
            </a:r>
            <a:r>
              <a:rPr lang="en-US" altLang="zh-CN"/>
              <a:t>K</a:t>
            </a:r>
            <a:r>
              <a:rPr lang="zh-CN" altLang="en-US"/>
              <a:t>矩阵匹配，然后再进行一系列操作也就是说，每一个像素都会和整个特征图中的其他像素进行一个信息的</a:t>
            </a:r>
            <a:r>
              <a:rPr lang="zh-CN" altLang="en-US"/>
              <a:t>沟通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83705" y="1944370"/>
            <a:ext cx="3099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en-US" altLang="zh-CN"/>
              <a:t>W-MSA</a:t>
            </a:r>
            <a:r>
              <a:rPr lang="zh-CN" altLang="en-US"/>
              <a:t>来说，他的每一个窗口中分别进行自己的</a:t>
            </a:r>
            <a:r>
              <a:rPr lang="en-US" altLang="zh-CN"/>
              <a:t>MSA</a:t>
            </a:r>
            <a:r>
              <a:rPr lang="zh-CN" altLang="en-US"/>
              <a:t>，也就是说只有窗口内部有</a:t>
            </a:r>
            <a:r>
              <a:rPr lang="zh-CN" altLang="en-US"/>
              <a:t>信息沟通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84820" y="803910"/>
            <a:ext cx="399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/>
              <a:t>优点：减少计算量</a:t>
            </a:r>
            <a:endParaRPr lang="zh-CN" altLang="en-US" sz="2000" b="1"/>
          </a:p>
          <a:p>
            <a:r>
              <a:rPr lang="zh-CN" altLang="en-US" sz="2000" b="1"/>
              <a:t>缺点：窗口之间无法进行信息交互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345" y="2105025"/>
            <a:ext cx="11376660" cy="381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025" y="35242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计算量对比：</a:t>
            </a:r>
            <a:endParaRPr lang="zh-CN" altLang="en-US" sz="36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4535" y="579120"/>
            <a:ext cx="3535680" cy="67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925" y="730250"/>
            <a:ext cx="1743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Attention</a:t>
            </a:r>
            <a:r>
              <a:rPr lang="zh-CN" altLang="en-US"/>
              <a:t>公式：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167765"/>
            <a:ext cx="9448800" cy="5151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" y="207645"/>
            <a:ext cx="9304020" cy="2004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26005"/>
            <a:ext cx="9357360" cy="4465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1152</Words>
  <Application>WPS 演示</Application>
  <PresentationFormat>宽屏</PresentationFormat>
  <Paragraphs>73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prominent</dc:creator>
  <cp:lastModifiedBy>漫步人生路</cp:lastModifiedBy>
  <cp:revision>29</cp:revision>
  <dcterms:created xsi:type="dcterms:W3CDTF">2021-12-11T08:43:00Z</dcterms:created>
  <dcterms:modified xsi:type="dcterms:W3CDTF">2021-12-13T16:14:40Z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3549944FCB034E6F91B4AE6359362456</vt:lpwstr>
  </property>
  <property fmtid="{D5CDD505-2E9C-101B-9397-08002B2CF9AE}" pid="3" name="KSOProductBuildVer">
    <vt:lpwstr>2052-11.1.0.11115</vt:lpwstr>
  </property>
</Properties>
</file>